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4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</p:sldIdLst>
  <p:sldSz cx="9144000" cy="5143500" type="screen16x9"/>
  <p:notesSz cx="6858000" cy="9144000"/>
  <p:embeddedFontLst>
    <p:embeddedFont>
      <p:font typeface="PT Sans Narrow" panose="020B0604020202020204" charset="0"/>
      <p:regular r:id="rId46"/>
      <p:bold r:id="rId47"/>
    </p:embeddedFont>
    <p:embeddedFont>
      <p:font typeface="Open Sans" panose="020B0604020202020204" charset="0"/>
      <p:regular r:id="rId48"/>
      <p:bold r:id="rId49"/>
      <p:italic r:id="rId50"/>
      <p:boldItalic r:id="rId51"/>
    </p:embeddedFont>
    <p:embeddedFont>
      <p:font typeface="Georgia" panose="02040502050405020303" pitchFamily="18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6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3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1.fntdata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4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4602799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2752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7730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14579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1112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39199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4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42738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9115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18452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7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9743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21248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9499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48708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80914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40476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13511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11390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4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17429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04641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70934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7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54883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66740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9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8953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240" y="685800"/>
            <a:ext cx="6095520" cy="34286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7" name="Google Shape;13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strike="noStrike">
                <a:latin typeface="Arial"/>
                <a:ea typeface="Arial"/>
                <a:cs typeface="Arial"/>
                <a:sym typeface="Arial"/>
              </a:rPr>
              <a:t>Image Segmentation: K means clustering algorithm can be used for image segmentation.</a:t>
            </a:r>
            <a:endParaRPr sz="11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strike="noStrike">
                <a:latin typeface="Arial"/>
                <a:ea typeface="Arial"/>
                <a:cs typeface="Arial"/>
                <a:sym typeface="Arial"/>
              </a:rPr>
              <a:t>KDD: Clustering algorithms can be used for the  extraction of underlying rules,recurring patterns in a knowledge base.</a:t>
            </a:r>
            <a:endParaRPr sz="11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strike="noStrike">
                <a:latin typeface="Arial"/>
                <a:ea typeface="Arial"/>
                <a:cs typeface="Arial"/>
                <a:sym typeface="Arial"/>
              </a:rPr>
              <a:t>Clusty and Clustering Genes: Organizing data into clusters provides information about the internal structure of the data.</a:t>
            </a:r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13162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6869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24428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2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1280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3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97211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4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2434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88276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04217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7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800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91839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9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7219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40630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67609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00654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2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5139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4156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6805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6916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7787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9362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311760" y="1266480"/>
            <a:ext cx="852012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2"/>
          </p:nvPr>
        </p:nvSpPr>
        <p:spPr>
          <a:xfrm>
            <a:off x="311760" y="2991600"/>
            <a:ext cx="852012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1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body" idx="2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body" idx="3"/>
          </p:nvPr>
        </p:nvSpPr>
        <p:spPr>
          <a:xfrm>
            <a:off x="311760" y="2991600"/>
            <a:ext cx="415764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body" idx="4"/>
          </p:nvPr>
        </p:nvSpPr>
        <p:spPr>
          <a:xfrm>
            <a:off x="4677840" y="2991600"/>
            <a:ext cx="415764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body" idx="1"/>
          </p:nvPr>
        </p:nvSpPr>
        <p:spPr>
          <a:xfrm>
            <a:off x="311760" y="1266480"/>
            <a:ext cx="274320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2"/>
          </p:nvPr>
        </p:nvSpPr>
        <p:spPr>
          <a:xfrm>
            <a:off x="3192480" y="1266480"/>
            <a:ext cx="274320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body" idx="3"/>
          </p:nvPr>
        </p:nvSpPr>
        <p:spPr>
          <a:xfrm>
            <a:off x="6073200" y="1266480"/>
            <a:ext cx="274320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body" idx="4"/>
          </p:nvPr>
        </p:nvSpPr>
        <p:spPr>
          <a:xfrm>
            <a:off x="311760" y="2991600"/>
            <a:ext cx="274320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body" idx="5"/>
          </p:nvPr>
        </p:nvSpPr>
        <p:spPr>
          <a:xfrm>
            <a:off x="3192480" y="2991600"/>
            <a:ext cx="274320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body" idx="6"/>
          </p:nvPr>
        </p:nvSpPr>
        <p:spPr>
          <a:xfrm>
            <a:off x="6073200" y="2991600"/>
            <a:ext cx="274320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ubTitle" idx="1"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311760" y="1266480"/>
            <a:ext cx="4157640" cy="33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4677840" y="1266480"/>
            <a:ext cx="4157640" cy="33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>
            <a:spLocks noGrp="1"/>
          </p:cNvSpPr>
          <p:nvPr>
            <p:ph type="subTitle" idx="1"/>
          </p:nvPr>
        </p:nvSpPr>
        <p:spPr>
          <a:xfrm>
            <a:off x="311760" y="444960"/>
            <a:ext cx="8520120" cy="327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body" idx="1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body" idx="2"/>
          </p:nvPr>
        </p:nvSpPr>
        <p:spPr>
          <a:xfrm>
            <a:off x="4677840" y="1266480"/>
            <a:ext cx="4157640" cy="33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body" idx="3"/>
          </p:nvPr>
        </p:nvSpPr>
        <p:spPr>
          <a:xfrm>
            <a:off x="311760" y="2991600"/>
            <a:ext cx="415764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2"/>
          <p:cNvSpPr txBox="1">
            <a:spLocks noGrp="1"/>
          </p:cNvSpPr>
          <p:nvPr>
            <p:ph type="body" idx="1"/>
          </p:nvPr>
        </p:nvSpPr>
        <p:spPr>
          <a:xfrm>
            <a:off x="311760" y="1266480"/>
            <a:ext cx="4157640" cy="33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2"/>
          <p:cNvSpPr txBox="1">
            <a:spLocks noGrp="1"/>
          </p:cNvSpPr>
          <p:nvPr>
            <p:ph type="body" idx="2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2"/>
          <p:cNvSpPr txBox="1">
            <a:spLocks noGrp="1"/>
          </p:cNvSpPr>
          <p:nvPr>
            <p:ph type="body" idx="3"/>
          </p:nvPr>
        </p:nvSpPr>
        <p:spPr>
          <a:xfrm>
            <a:off x="4677840" y="2991600"/>
            <a:ext cx="415764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3"/>
          <p:cNvSpPr txBox="1">
            <a:spLocks noGrp="1"/>
          </p:cNvSpPr>
          <p:nvPr>
            <p:ph type="body" idx="1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body" idx="2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body" idx="3"/>
          </p:nvPr>
        </p:nvSpPr>
        <p:spPr>
          <a:xfrm>
            <a:off x="311760" y="2991600"/>
            <a:ext cx="852012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4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4"/>
          <p:cNvSpPr txBox="1">
            <a:spLocks noGrp="1"/>
          </p:cNvSpPr>
          <p:nvPr>
            <p:ph type="body" idx="1"/>
          </p:nvPr>
        </p:nvSpPr>
        <p:spPr>
          <a:xfrm>
            <a:off x="311760" y="1266480"/>
            <a:ext cx="852012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4"/>
          <p:cNvSpPr txBox="1">
            <a:spLocks noGrp="1"/>
          </p:cNvSpPr>
          <p:nvPr>
            <p:ph type="body" idx="2"/>
          </p:nvPr>
        </p:nvSpPr>
        <p:spPr>
          <a:xfrm>
            <a:off x="311760" y="2991600"/>
            <a:ext cx="852012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5"/>
          <p:cNvSpPr txBox="1">
            <a:spLocks noGrp="1"/>
          </p:cNvSpPr>
          <p:nvPr>
            <p:ph type="body" idx="2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5"/>
          <p:cNvSpPr txBox="1">
            <a:spLocks noGrp="1"/>
          </p:cNvSpPr>
          <p:nvPr>
            <p:ph type="body" idx="3"/>
          </p:nvPr>
        </p:nvSpPr>
        <p:spPr>
          <a:xfrm>
            <a:off x="311760" y="2991600"/>
            <a:ext cx="415764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5"/>
          <p:cNvSpPr txBox="1">
            <a:spLocks noGrp="1"/>
          </p:cNvSpPr>
          <p:nvPr>
            <p:ph type="body" idx="4"/>
          </p:nvPr>
        </p:nvSpPr>
        <p:spPr>
          <a:xfrm>
            <a:off x="4677840" y="2991600"/>
            <a:ext cx="415764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6"/>
          <p:cNvSpPr txBox="1">
            <a:spLocks noGrp="1"/>
          </p:cNvSpPr>
          <p:nvPr>
            <p:ph type="body" idx="1"/>
          </p:nvPr>
        </p:nvSpPr>
        <p:spPr>
          <a:xfrm>
            <a:off x="311760" y="1266480"/>
            <a:ext cx="274320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6"/>
          <p:cNvSpPr txBox="1">
            <a:spLocks noGrp="1"/>
          </p:cNvSpPr>
          <p:nvPr>
            <p:ph type="body" idx="2"/>
          </p:nvPr>
        </p:nvSpPr>
        <p:spPr>
          <a:xfrm>
            <a:off x="3192480" y="1266480"/>
            <a:ext cx="274320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6"/>
          <p:cNvSpPr txBox="1">
            <a:spLocks noGrp="1"/>
          </p:cNvSpPr>
          <p:nvPr>
            <p:ph type="body" idx="3"/>
          </p:nvPr>
        </p:nvSpPr>
        <p:spPr>
          <a:xfrm>
            <a:off x="6073200" y="1266480"/>
            <a:ext cx="274320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6"/>
          <p:cNvSpPr txBox="1">
            <a:spLocks noGrp="1"/>
          </p:cNvSpPr>
          <p:nvPr>
            <p:ph type="body" idx="4"/>
          </p:nvPr>
        </p:nvSpPr>
        <p:spPr>
          <a:xfrm>
            <a:off x="311760" y="2991600"/>
            <a:ext cx="274320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6"/>
          <p:cNvSpPr txBox="1">
            <a:spLocks noGrp="1"/>
          </p:cNvSpPr>
          <p:nvPr>
            <p:ph type="body" idx="5"/>
          </p:nvPr>
        </p:nvSpPr>
        <p:spPr>
          <a:xfrm>
            <a:off x="3192480" y="2991600"/>
            <a:ext cx="274320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6"/>
          <p:cNvSpPr txBox="1">
            <a:spLocks noGrp="1"/>
          </p:cNvSpPr>
          <p:nvPr>
            <p:ph type="body" idx="6"/>
          </p:nvPr>
        </p:nvSpPr>
        <p:spPr>
          <a:xfrm>
            <a:off x="6073200" y="2991600"/>
            <a:ext cx="274320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311760" y="1266480"/>
            <a:ext cx="4157640" cy="33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2"/>
          </p:nvPr>
        </p:nvSpPr>
        <p:spPr>
          <a:xfrm>
            <a:off x="4677840" y="1266480"/>
            <a:ext cx="4157640" cy="33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>
          <a:xfrm>
            <a:off x="311760" y="444960"/>
            <a:ext cx="8520120" cy="327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4677840" y="1266480"/>
            <a:ext cx="4157640" cy="33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311760" y="2991600"/>
            <a:ext cx="415764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1"/>
          </p:nvPr>
        </p:nvSpPr>
        <p:spPr>
          <a:xfrm>
            <a:off x="311760" y="1266480"/>
            <a:ext cx="4157640" cy="33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3"/>
          </p:nvPr>
        </p:nvSpPr>
        <p:spPr>
          <a:xfrm>
            <a:off x="4677840" y="2991600"/>
            <a:ext cx="415764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body" idx="1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body" idx="2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body" idx="3"/>
          </p:nvPr>
        </p:nvSpPr>
        <p:spPr>
          <a:xfrm>
            <a:off x="311760" y="2991600"/>
            <a:ext cx="852012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7007760" y="3177000"/>
            <a:ext cx="561960" cy="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" name="Google Shape;11;p1"/>
          <p:cNvSpPr/>
          <p:nvPr/>
        </p:nvSpPr>
        <p:spPr>
          <a:xfrm>
            <a:off x="1575000" y="3158280"/>
            <a:ext cx="561960" cy="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12" name="Google Shape;12;p1"/>
          <p:cNvGrpSpPr/>
          <p:nvPr/>
        </p:nvGrpSpPr>
        <p:grpSpPr>
          <a:xfrm>
            <a:off x="1004400" y="1021680"/>
            <a:ext cx="7136280" cy="152640"/>
            <a:chOff x="1004400" y="1021680"/>
            <a:chExt cx="7136280" cy="152640"/>
          </a:xfrm>
        </p:grpSpPr>
        <p:sp>
          <p:nvSpPr>
            <p:cNvPr id="13" name="Google Shape;13;p1"/>
            <p:cNvSpPr/>
            <p:nvPr/>
          </p:nvSpPr>
          <p:spPr>
            <a:xfrm rot="10800000">
              <a:off x="1004400" y="1021680"/>
              <a:ext cx="7136280" cy="3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76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4" name="Google Shape;14;p1"/>
            <p:cNvSpPr/>
            <p:nvPr/>
          </p:nvSpPr>
          <p:spPr>
            <a:xfrm rot="10800000">
              <a:off x="1004400" y="1173960"/>
              <a:ext cx="7136280" cy="3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15" name="Google Shape;15;p1"/>
          <p:cNvGrpSpPr/>
          <p:nvPr/>
        </p:nvGrpSpPr>
        <p:grpSpPr>
          <a:xfrm>
            <a:off x="1004040" y="3969000"/>
            <a:ext cx="7136280" cy="153000"/>
            <a:chOff x="1004040" y="3969000"/>
            <a:chExt cx="7136280" cy="153000"/>
          </a:xfrm>
        </p:grpSpPr>
        <p:sp>
          <p:nvSpPr>
            <p:cNvPr id="16" name="Google Shape;16;p1"/>
            <p:cNvSpPr/>
            <p:nvPr/>
          </p:nvSpPr>
          <p:spPr>
            <a:xfrm>
              <a:off x="1004040" y="4121640"/>
              <a:ext cx="7136280" cy="3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76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7" name="Google Shape;17;p1"/>
            <p:cNvSpPr/>
            <p:nvPr/>
          </p:nvSpPr>
          <p:spPr>
            <a:xfrm>
              <a:off x="1004040" y="3969000"/>
              <a:ext cx="7136280" cy="3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sp>
        <p:nvSpPr>
          <p:cNvPr id="18" name="Google Shape;18;p1"/>
          <p:cNvSpPr txBox="1">
            <a:spLocks noGrp="1"/>
          </p:cNvSpPr>
          <p:nvPr>
            <p:ph type="title"/>
          </p:nvPr>
        </p:nvSpPr>
        <p:spPr>
          <a:xfrm>
            <a:off x="1004040" y="1751760"/>
            <a:ext cx="7136280" cy="102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9" name="Google Shape;19;p1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" name="Google Shape;20;p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/>
          <p:nvPr/>
        </p:nvSpPr>
        <p:spPr>
          <a:xfrm>
            <a:off x="0" y="5045760"/>
            <a:ext cx="9143640" cy="975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abuse.com/linear-regression-in-python-with-scikit-learn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7"/>
          <p:cNvSpPr txBox="1"/>
          <p:nvPr/>
        </p:nvSpPr>
        <p:spPr>
          <a:xfrm>
            <a:off x="311760" y="204840"/>
            <a:ext cx="8520120" cy="79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Lecture-3</a:t>
            </a:r>
            <a:endParaRPr sz="5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7"/>
          <p:cNvSpPr txBox="1"/>
          <p:nvPr/>
        </p:nvSpPr>
        <p:spPr>
          <a:xfrm>
            <a:off x="388080" y="1131120"/>
            <a:ext cx="8520120" cy="345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4572000" marR="0" lvl="0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6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strike="noStrike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Determination of Cluster membership for each input</a:t>
            </a:r>
            <a:endParaRPr sz="3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36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60" y="1360800"/>
            <a:ext cx="8520120" cy="3207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strike="noStrike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Re-estimation of Cluster Centers</a:t>
            </a:r>
            <a:endParaRPr sz="3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7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60" y="1266480"/>
            <a:ext cx="8520120" cy="3748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8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strike="noStrike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Result from first iteration</a:t>
            </a:r>
            <a:endParaRPr sz="3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8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60" y="1266480"/>
            <a:ext cx="8210880" cy="364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9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strike="noStrike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Result from second Iteration</a:t>
            </a:r>
            <a:endParaRPr sz="3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9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60" y="1266480"/>
            <a:ext cx="8520120" cy="3769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0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strike="noStrike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Mathematical Interpretation </a:t>
            </a:r>
            <a:endParaRPr sz="3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40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Cluster following numbers using k means clustering algorithm where k =2.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{2,3,4,10,11,12,20,25,30}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Hints: 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1. Take assumed k mean value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2. Find nearest numbers of mean and put in cluster.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3. Repeat steps 1 and 2 until we get the same mean values.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strike="noStrike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Common ML Algorithms</a:t>
            </a:r>
            <a:r>
              <a:rPr lang="en-US" sz="1800"/>
              <a:t/>
            </a:r>
            <a:br>
              <a:rPr lang="en-US" sz="1800"/>
            </a:br>
            <a:endParaRPr sz="4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1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"/>
              <a:buChar char="●"/>
            </a:pPr>
            <a:r>
              <a:rPr lang="en-US" sz="1800" b="0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Decision Tree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"/>
              <a:buChar char="●"/>
            </a:pPr>
            <a:r>
              <a:rPr lang="en-US" sz="1800" b="0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K Nearest Neighbour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"/>
              <a:buChar char="●"/>
            </a:pPr>
            <a:r>
              <a:rPr lang="en-US" sz="1800" b="0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Support Vector Machine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"/>
              <a:buChar char="●"/>
            </a:pPr>
            <a:r>
              <a:rPr lang="en-US" sz="1800" b="0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Naive Bayes Classifier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2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strike="noStrike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Decision Tree Algorithm</a:t>
            </a:r>
            <a:r>
              <a:rPr lang="en-US" sz="1800"/>
              <a:t/>
            </a:r>
            <a:br>
              <a:rPr lang="en-US" sz="1800"/>
            </a:br>
            <a:endParaRPr sz="3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4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05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400"/>
              <a:buFont typeface="Open Sans"/>
              <a:buChar char="●"/>
            </a:pPr>
            <a:r>
              <a:rPr lang="en-US" sz="2400" b="0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Powerful supervised algorithm for both classification and regression</a:t>
            </a:r>
            <a:endParaRPr sz="2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05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400"/>
              <a:buFont typeface="Open Sans"/>
              <a:buChar char="●"/>
            </a:pPr>
            <a:r>
              <a:rPr lang="en-US" sz="2400" b="0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Represent rules in the form of a tree structure which can be understood by humans.</a:t>
            </a:r>
            <a:endParaRPr sz="2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0560" y="3017160"/>
            <a:ext cx="5784480" cy="2018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3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strike="noStrike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Graphical Representation of all possible solutions to a decision based on certain conditions.</a:t>
            </a:r>
            <a:endParaRPr sz="2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43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02480"/>
            <a:ext cx="9143640" cy="3532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4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44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600" y="0"/>
            <a:ext cx="8290440" cy="514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5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5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2040" y="0"/>
            <a:ext cx="8539200" cy="5143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Clustering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8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Gathering samples into groups of similar samples according to some predefined similarity or dissimilarity measure.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120" y="1940040"/>
            <a:ext cx="8966520" cy="3131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6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46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91240"/>
            <a:ext cx="9143640" cy="473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7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47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15640"/>
            <a:ext cx="9143640" cy="4711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8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48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30760"/>
            <a:ext cx="9143640" cy="4681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9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9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0480"/>
            <a:ext cx="9143640" cy="3942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0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50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8400"/>
            <a:ext cx="9143640" cy="445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51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83400"/>
            <a:ext cx="9143640" cy="4376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2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strike="noStrike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Entropy</a:t>
            </a:r>
            <a:endParaRPr sz="3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52"/>
          <p:cNvSpPr txBox="1"/>
          <p:nvPr/>
        </p:nvSpPr>
        <p:spPr>
          <a:xfrm>
            <a:off x="311760" y="101880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"/>
              <a:buChar char="●"/>
            </a:pPr>
            <a:r>
              <a:rPr lang="en-US" sz="1800" b="0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Defines randomness(impurity) in data 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"/>
              <a:buChar char="●"/>
            </a:pPr>
            <a:r>
              <a:rPr lang="en-US" sz="1800" b="0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First step to solve the problem of decision tree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840680"/>
            <a:ext cx="8916480" cy="3302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1320" y="457200"/>
            <a:ext cx="6405480" cy="3804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4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strike="noStrike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Information Gain</a:t>
            </a:r>
            <a:endParaRPr sz="3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54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"/>
              <a:buChar char="●"/>
            </a:pPr>
            <a:r>
              <a:rPr lang="en-US" sz="1800" b="0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Measures the reduction in entropy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7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"/>
              <a:buChar char="●"/>
            </a:pPr>
            <a:r>
              <a:rPr lang="en-US" sz="1800" b="0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Decides which attribute should be selected as the decision node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	If S is our total collection, then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	Information Gain = Entropy(S) - [(Weighted Avg) * Entropy(each feature)]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5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strike="noStrike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Training data</a:t>
            </a:r>
            <a:endParaRPr sz="3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55"/>
          <p:cNvSpPr txBox="1"/>
          <p:nvPr/>
        </p:nvSpPr>
        <p:spPr>
          <a:xfrm>
            <a:off x="311760" y="1266480"/>
            <a:ext cx="2350800" cy="33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Computing Entropy for this data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5" name="Google Shape;315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0" y="2379960"/>
            <a:ext cx="4711680" cy="2466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43360" y="1305000"/>
            <a:ext cx="3188520" cy="3686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9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WHY CLUSTERING?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9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9"/>
          <p:cNvSpPr/>
          <p:nvPr/>
        </p:nvSpPr>
        <p:spPr>
          <a:xfrm>
            <a:off x="481680" y="1266480"/>
            <a:ext cx="3293280" cy="124092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Segmentation</a:t>
            </a:r>
            <a:endParaRPr sz="1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9"/>
          <p:cNvSpPr/>
          <p:nvPr/>
        </p:nvSpPr>
        <p:spPr>
          <a:xfrm>
            <a:off x="4941000" y="1702440"/>
            <a:ext cx="3512160" cy="124092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Knowledge Discovery in Data</a:t>
            </a:r>
            <a:endParaRPr sz="1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9"/>
          <p:cNvSpPr/>
          <p:nvPr/>
        </p:nvSpPr>
        <p:spPr>
          <a:xfrm>
            <a:off x="2188440" y="2846880"/>
            <a:ext cx="3226320" cy="158292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Clusty and Clustering Genes Above</a:t>
            </a:r>
            <a:endParaRPr sz="14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6"/>
          <p:cNvSpPr txBox="1"/>
          <p:nvPr/>
        </p:nvSpPr>
        <p:spPr>
          <a:xfrm>
            <a:off x="274320" y="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strike="noStrike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Information Gain for outlook</a:t>
            </a:r>
            <a:endParaRPr sz="3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56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" name="Google Shape;323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440" y="1116000"/>
            <a:ext cx="6563520" cy="387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7920" y="707040"/>
            <a:ext cx="2834640" cy="4322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7"/>
          <p:cNvSpPr txBox="1"/>
          <p:nvPr/>
        </p:nvSpPr>
        <p:spPr>
          <a:xfrm>
            <a:off x="311760" y="18288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strike="noStrike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Information Gain from other attributes</a:t>
            </a:r>
            <a:endParaRPr sz="3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57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Outlook : 0.247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Temperature : 0.029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Humidity : 0152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Windy : 0.048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8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strike="noStrike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Now our decision tree will build like this</a:t>
            </a:r>
            <a:endParaRPr sz="3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58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Google Shape;337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66480"/>
            <a:ext cx="9143640" cy="3876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9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strike="noStrike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Finally, our decision tree will look like</a:t>
            </a:r>
            <a:endParaRPr sz="3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59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52360"/>
            <a:ext cx="9143640" cy="3656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0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K-Nearest Neighbors(KNN) Algorithm</a:t>
            </a:r>
            <a:r>
              <a:rPr lang="en-US" sz="1800"/>
              <a:t/>
            </a:r>
            <a:br>
              <a:rPr lang="en-US" sz="1800"/>
            </a:br>
            <a:endParaRPr sz="3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60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strike="noStrik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KNN algorithm is one of the simplest classification </a:t>
            </a:r>
            <a:r>
              <a:rPr lang="en-US" sz="1600" b="0" strike="noStrike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algorithm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b="0" strike="noStrike" dirty="0" smtClean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latin typeface="Georgia"/>
                <a:sym typeface="Georgia"/>
              </a:rPr>
              <a:t>KNN can be used in regression as well as classification, but is primarily used in classification.</a:t>
            </a:r>
            <a:endParaRPr sz="16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lang="en-US" sz="1600" b="1" strike="noStrik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KNN</a:t>
            </a:r>
            <a:r>
              <a:rPr lang="en-US" sz="1600" b="0" strike="noStrik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is a </a:t>
            </a:r>
            <a:r>
              <a:rPr lang="en-US" sz="1600" b="1" strike="noStrik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non-parametric, lazy </a:t>
            </a:r>
            <a:r>
              <a:rPr lang="en-US" sz="1600" b="0" strike="noStrik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learning algorithm</a:t>
            </a:r>
            <a:endParaRPr sz="16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lang="en-US" sz="1600" b="0" strike="noStrik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KNN is a model that classifies data points based on the points that are most similar to it</a:t>
            </a:r>
            <a:endParaRPr sz="16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lang="en-US" sz="1600" b="0" strike="noStrik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KNN Algorithm is based on </a:t>
            </a:r>
            <a:r>
              <a:rPr lang="en-US" sz="1600" b="1" strike="noStrik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feature similarity</a:t>
            </a:r>
            <a:r>
              <a:rPr lang="en-US" sz="1600" b="0" strike="noStrik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: </a:t>
            </a:r>
            <a:endParaRPr sz="16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lang="en-US" sz="1600" b="0" strike="noStrik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How closely out-of-sample features resemble our training set determines how we classify a given data point:</a:t>
            </a:r>
            <a:endParaRPr sz="16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61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" name="Google Shape;357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4360" y="272160"/>
            <a:ext cx="8520120" cy="4353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2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strike="noStrike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K in KNN	</a:t>
            </a:r>
            <a:endParaRPr sz="3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6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K in KNN stands for number of nearest neighbours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4" name="Google Shape;364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60" y="2070360"/>
            <a:ext cx="3449160" cy="2328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06360" y="1846800"/>
            <a:ext cx="4925520" cy="30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3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strike="noStrike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The KNN Algorithm-Steps</a:t>
            </a:r>
            <a:endParaRPr sz="3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63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The first step is to transform data points into feature vectors, or their mathematical value.</a:t>
            </a: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lang="en-US" sz="1600" b="0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Algorithm then works by finding the distance between the mathematical values of these points.</a:t>
            </a: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lang="en-US" sz="1600" b="0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The most common way to find this distance is the Euclidean distance.</a:t>
            </a: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" name="Google Shape;372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2280" y="2861280"/>
            <a:ext cx="4533480" cy="1009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4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strike="noStrike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Distance Formula</a:t>
            </a:r>
            <a:endParaRPr sz="3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64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To visualize this formula, it would look something like this:</a:t>
            </a: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9" name="Google Shape;379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3200" y="1783800"/>
            <a:ext cx="5559840" cy="3051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5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65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6" name="Google Shape;386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77640"/>
            <a:ext cx="9143640" cy="4388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920" y="1117440"/>
            <a:ext cx="8821800" cy="2908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6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strike="noStrike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Where KNN is used</a:t>
            </a:r>
            <a:endParaRPr sz="3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66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KNN classification can be effectively used as an outlier detection(i.e fraud)</a:t>
            </a: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lang="en-US" sz="1600" b="0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KNN is often used in simple recommendation systems, image recognition technology, and decision-making models.</a:t>
            </a: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lang="en-US" sz="1600" b="0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It is the algorithm companies like Netflix or Amazon use in order to recommend different movies to watch or books to buy.</a:t>
            </a: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7"/>
          <p:cNvSpPr txBox="1"/>
          <p:nvPr/>
        </p:nvSpPr>
        <p:spPr>
          <a:xfrm>
            <a:off x="311760" y="9432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strike="noStrike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Why KNN is Handy</a:t>
            </a:r>
            <a:endParaRPr sz="3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67"/>
          <p:cNvSpPr txBox="1"/>
          <p:nvPr/>
        </p:nvSpPr>
        <p:spPr>
          <a:xfrm>
            <a:off x="311760" y="801720"/>
            <a:ext cx="8520120" cy="376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1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extremely easy to implement</a:t>
            </a: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799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160" algn="l" rtl="0">
              <a:lnSpc>
                <a:spcPct val="115000"/>
              </a:lnSpc>
              <a:spcBef>
                <a:spcPts val="799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training prior to making real time predictions. </a:t>
            </a: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799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160" algn="l" rtl="0">
              <a:lnSpc>
                <a:spcPct val="115000"/>
              </a:lnSpc>
              <a:spcBef>
                <a:spcPts val="799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KNN algorithm much faster than other algorithms that require training e.g SVM, </a:t>
            </a:r>
            <a:r>
              <a:rPr lang="en-US" sz="1400" b="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linear regression</a:t>
            </a:r>
            <a:r>
              <a:rPr lang="en-US"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etc.</a:t>
            </a: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799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160" algn="l" rtl="0">
              <a:lnSpc>
                <a:spcPct val="115000"/>
              </a:lnSpc>
              <a:spcBef>
                <a:spcPts val="799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Since the algorithm requires no training before making predictions, new data can be added seamlessly.</a:t>
            </a: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799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160" algn="l" rtl="0">
              <a:lnSpc>
                <a:spcPct val="115000"/>
              </a:lnSpc>
              <a:spcBef>
                <a:spcPts val="799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only two parameters required to implement KNN i.e. the value of K and the distance function (e.g. Euclidean or Manhattan etc.)</a:t>
            </a: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58000"/>
              </a:lnSpc>
              <a:spcBef>
                <a:spcPts val="1701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8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strike="noStrike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K-Means Implementation</a:t>
            </a:r>
            <a:endParaRPr sz="3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8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Using scikit learn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strike="noStrike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What is</a:t>
            </a:r>
            <a:r>
              <a:rPr lang="en-US" sz="3000" b="1" strike="noStrike">
                <a:solidFill>
                  <a:srgbClr val="EF6C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strike="noStrike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Good Clustering ?</a:t>
            </a:r>
            <a:endParaRPr sz="3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31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strike="noStrik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which:</a:t>
            </a:r>
            <a:endParaRPr sz="24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lang="en-US" sz="2400" b="0" strike="noStrik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the intra-class (that is, intra intra-cluster) similarity is high.</a:t>
            </a:r>
            <a:endParaRPr sz="24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lang="en-US" sz="2400" b="0" strike="noStrik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the inter-class similarity is low</a:t>
            </a:r>
            <a:r>
              <a:rPr lang="en-US" sz="2400" b="0" strike="noStrik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285750" lvl="0" indent="-285750">
              <a:lnSpc>
                <a:spcPct val="115000"/>
              </a:lnSpc>
              <a:spcBef>
                <a:spcPts val="1599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Intra-cluster distance is the distance between a data item and the cluster centroid within a cluster. Inter-cluster distance is the distance between the data items in distinct clusters</a:t>
            </a:r>
            <a:r>
              <a:rPr lang="en-US" sz="1600" dirty="0" smtClean="0"/>
              <a:t>.</a:t>
            </a:r>
          </a:p>
          <a:p>
            <a:pPr marL="285750" lvl="0" indent="-285750">
              <a:lnSpc>
                <a:spcPct val="115000"/>
              </a:lnSpc>
              <a:spcBef>
                <a:spcPts val="1599"/>
              </a:spcBef>
              <a:buFont typeface="Arial" panose="020B0604020202020204" pitchFamily="34" charset="0"/>
              <a:buChar char="•"/>
            </a:pPr>
            <a:r>
              <a:rPr lang="en-US" sz="1600" dirty="0" smtClean="0"/>
              <a:t>Intra-cluster </a:t>
            </a:r>
            <a:r>
              <a:rPr lang="en-US" sz="1600" dirty="0"/>
              <a:t>distance is the distance between two objects belonging to same cluster.</a:t>
            </a:r>
            <a:endParaRPr lang="en-US" sz="1600" dirty="0">
              <a:latin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2"/>
          <p:cNvSpPr txBox="1"/>
          <p:nvPr/>
        </p:nvSpPr>
        <p:spPr>
          <a:xfrm>
            <a:off x="258120" y="2448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strike="noStrike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Examples where clustering are used?</a:t>
            </a:r>
            <a:endParaRPr sz="3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32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05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400"/>
              <a:buFont typeface="Open Sans"/>
              <a:buChar char="●"/>
            </a:pPr>
            <a:r>
              <a:rPr lang="en-US" sz="2400" b="0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Market segmentation - group customers into different market segments.</a:t>
            </a:r>
            <a:endParaRPr sz="2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05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400"/>
              <a:buFont typeface="Open Sans"/>
              <a:buChar char="●"/>
            </a:pPr>
            <a:r>
              <a:rPr lang="en-US" sz="2400" b="0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Social network analysis - Facebook "smartlists" </a:t>
            </a:r>
            <a:endParaRPr sz="2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05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Open Sans"/>
              <a:buChar char="●"/>
            </a:pPr>
            <a:r>
              <a:rPr lang="en-US" sz="2400" b="0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Document classification</a:t>
            </a:r>
            <a:endParaRPr sz="2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endParaRPr sz="2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3"/>
          <p:cNvSpPr txBox="1"/>
          <p:nvPr/>
        </p:nvSpPr>
        <p:spPr>
          <a:xfrm>
            <a:off x="258120" y="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strike="noStrike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Desirable Properties of CLustering Algorithm</a:t>
            </a:r>
            <a:endParaRPr sz="3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3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867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3000"/>
              <a:buFont typeface="Open Sans"/>
              <a:buAutoNum type="arabicPeriod"/>
            </a:pPr>
            <a:r>
              <a:rPr lang="en-US" sz="3000" b="0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Scalability (in terms of both time and space) </a:t>
            </a:r>
            <a:endParaRPr sz="3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1867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3000"/>
              <a:buFont typeface="Open Sans"/>
              <a:buAutoNum type="arabicPeriod"/>
            </a:pPr>
            <a:r>
              <a:rPr lang="en-US" sz="3000" b="0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Ability to deal with different data types </a:t>
            </a:r>
            <a:endParaRPr sz="3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1867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3000"/>
              <a:buFont typeface="Open Sans"/>
              <a:buAutoNum type="arabicPeriod"/>
            </a:pPr>
            <a:r>
              <a:rPr lang="en-US" sz="3000" b="0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Minimal requirements for domain knowledge to determine input parameters</a:t>
            </a:r>
            <a:endParaRPr sz="3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1867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3000"/>
              <a:buFont typeface="Open Sans"/>
              <a:buAutoNum type="arabicPeriod"/>
            </a:pPr>
            <a:r>
              <a:rPr lang="en-US" sz="3000" b="0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Interpretability and usability</a:t>
            </a:r>
            <a:r>
              <a:rPr lang="en-US" sz="1800" b="0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4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strike="noStrike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K means Clustering Algorithm</a:t>
            </a:r>
            <a:endParaRPr sz="3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34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Given k, the k-means algorithm works as follows: 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1. Choose k (random) data points (seeds) to be the initial centroids, cluster centers 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2. Assign each data point to the closest centroid 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3. Re-compute the centroids using the current cluster memberships 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4. If a convergence criterion is not met, repeat steps 2 and 3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5"/>
          <p:cNvSpPr txBox="1"/>
          <p:nvPr/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strike="noStrike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Random Initialization of Cluster Centers</a:t>
            </a:r>
            <a:endParaRPr sz="3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5"/>
          <p:cNvSpPr txBox="1"/>
          <p:nvPr/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60" y="1266480"/>
            <a:ext cx="8474760" cy="3876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766</Words>
  <Application>Microsoft Office PowerPoint</Application>
  <PresentationFormat>On-screen Show (16:9)</PresentationFormat>
  <Paragraphs>108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Times New Roman</vt:lpstr>
      <vt:lpstr>PT Sans Narrow</vt:lpstr>
      <vt:lpstr>Open Sans</vt:lpstr>
      <vt:lpstr>Arial</vt:lpstr>
      <vt:lpstr>Georgia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Lenovo</cp:lastModifiedBy>
  <cp:revision>2</cp:revision>
  <dcterms:modified xsi:type="dcterms:W3CDTF">2022-11-29T09:21:28Z</dcterms:modified>
</cp:coreProperties>
</file>